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206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3574265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/>
        </p:nvSpPr>
        <p:spPr>
          <a:xfrm>
            <a:off x="0" y="1600200"/>
            <a:ext cx="9144000" cy="3657600"/>
          </a:xfrm>
          <a:prstGeom prst="rect">
            <a:avLst/>
          </a:prstGeom>
          <a:solidFill>
            <a:schemeClr val="dk1">
              <a:alpha val="20000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grpSp>
        <p:nvGrpSpPr>
          <p:cNvPr id="9" name="Shape 9"/>
          <p:cNvGrpSpPr/>
          <p:nvPr/>
        </p:nvGrpSpPr>
        <p:grpSpPr>
          <a:xfrm>
            <a:off x="0" y="-1438"/>
            <a:ext cx="1827407" cy="6859503"/>
            <a:chOff x="0" y="-1438"/>
            <a:chExt cx="798029" cy="6859503"/>
          </a:xfrm>
        </p:grpSpPr>
        <p:sp>
          <p:nvSpPr>
            <p:cNvPr id="10" name="Shape 10"/>
            <p:cNvSpPr/>
            <p:nvPr/>
          </p:nvSpPr>
          <p:spPr>
            <a:xfrm>
              <a:off x="0" y="-1438"/>
              <a:ext cx="798029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11" name="Shape 11"/>
            <p:cNvSpPr/>
            <p:nvPr/>
          </p:nvSpPr>
          <p:spPr>
            <a:xfrm>
              <a:off x="0" y="0"/>
              <a:ext cx="399014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grpSp>
        <p:nvGrpSpPr>
          <p:cNvPr id="12" name="Shape 12"/>
          <p:cNvGrpSpPr/>
          <p:nvPr/>
        </p:nvGrpSpPr>
        <p:grpSpPr>
          <a:xfrm flipH="1">
            <a:off x="7316591" y="0"/>
            <a:ext cx="1827407" cy="6859503"/>
            <a:chOff x="0" y="-1438"/>
            <a:chExt cx="798029" cy="6859503"/>
          </a:xfrm>
        </p:grpSpPr>
        <p:sp>
          <p:nvSpPr>
            <p:cNvPr id="13" name="Shape 13"/>
            <p:cNvSpPr/>
            <p:nvPr/>
          </p:nvSpPr>
          <p:spPr>
            <a:xfrm>
              <a:off x="0" y="-1438"/>
              <a:ext cx="798029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20000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14" name="Shape 14"/>
            <p:cNvSpPr/>
            <p:nvPr/>
          </p:nvSpPr>
          <p:spPr>
            <a:xfrm>
              <a:off x="0" y="0"/>
              <a:ext cx="399014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sp>
        <p:nvSpPr>
          <p:cNvPr id="15" name="Shape 15"/>
          <p:cNvSpPr txBox="1">
            <a:spLocks noGrp="1"/>
          </p:cNvSpPr>
          <p:nvPr>
            <p:ph type="ctrTitle"/>
          </p:nvPr>
        </p:nvSpPr>
        <p:spPr>
          <a:xfrm>
            <a:off x="685800" y="2090913"/>
            <a:ext cx="7772400" cy="165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indent="3048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48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ubTitle" idx="1"/>
          </p:nvPr>
        </p:nvSpPr>
        <p:spPr>
          <a:xfrm>
            <a:off x="685800" y="3886200"/>
            <a:ext cx="7772400" cy="878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indent="152400" algn="ctr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/>
        </p:nvSpPr>
        <p:spPr>
          <a:xfrm>
            <a:off x="0" y="-1438"/>
            <a:ext cx="9144000" cy="1525499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grpSp>
        <p:nvGrpSpPr>
          <p:cNvPr id="19" name="Shape 19"/>
          <p:cNvGrpSpPr/>
          <p:nvPr/>
        </p:nvGrpSpPr>
        <p:grpSpPr>
          <a:xfrm>
            <a:off x="0" y="-1438"/>
            <a:ext cx="649180" cy="6859503"/>
            <a:chOff x="0" y="-1438"/>
            <a:chExt cx="649180" cy="6859503"/>
          </a:xfrm>
        </p:grpSpPr>
        <p:sp>
          <p:nvSpPr>
            <p:cNvPr id="20" name="Shape 20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21" name="Shape 21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grpSp>
        <p:nvGrpSpPr>
          <p:cNvPr id="22" name="Shape 22"/>
          <p:cNvGrpSpPr/>
          <p:nvPr/>
        </p:nvGrpSpPr>
        <p:grpSpPr>
          <a:xfrm flipH="1">
            <a:off x="8494493" y="0"/>
            <a:ext cx="649180" cy="6859503"/>
            <a:chOff x="0" y="-1438"/>
            <a:chExt cx="649180" cy="6859503"/>
          </a:xfrm>
        </p:grpSpPr>
        <p:sp>
          <p:nvSpPr>
            <p:cNvPr id="23" name="Shape 23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24" name="Shape 24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sp>
        <p:nvSpPr>
          <p:cNvPr id="25" name="Shape 25"/>
          <p:cNvSpPr/>
          <p:nvPr/>
        </p:nvSpPr>
        <p:spPr>
          <a:xfrm>
            <a:off x="0" y="6324600"/>
            <a:ext cx="9144000" cy="534899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/>
        </p:nvSpPr>
        <p:spPr>
          <a:xfrm>
            <a:off x="0" y="-1438"/>
            <a:ext cx="9144000" cy="1525499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grpSp>
        <p:nvGrpSpPr>
          <p:cNvPr id="30" name="Shape 30"/>
          <p:cNvGrpSpPr/>
          <p:nvPr/>
        </p:nvGrpSpPr>
        <p:grpSpPr>
          <a:xfrm>
            <a:off x="0" y="-1438"/>
            <a:ext cx="649180" cy="6859503"/>
            <a:chOff x="0" y="-1438"/>
            <a:chExt cx="649180" cy="6859503"/>
          </a:xfrm>
        </p:grpSpPr>
        <p:sp>
          <p:nvSpPr>
            <p:cNvPr id="31" name="Shape 31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32" name="Shape 32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grpSp>
        <p:nvGrpSpPr>
          <p:cNvPr id="33" name="Shape 33"/>
          <p:cNvGrpSpPr/>
          <p:nvPr/>
        </p:nvGrpSpPr>
        <p:grpSpPr>
          <a:xfrm flipH="1">
            <a:off x="8494493" y="0"/>
            <a:ext cx="649180" cy="6859503"/>
            <a:chOff x="0" y="-1438"/>
            <a:chExt cx="649180" cy="6859503"/>
          </a:xfrm>
        </p:grpSpPr>
        <p:sp>
          <p:nvSpPr>
            <p:cNvPr id="34" name="Shape 34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6378">
                <a:alpha val="9803"/>
              </a:srgb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35" name="Shape 35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sp>
        <p:nvSpPr>
          <p:cNvPr id="36" name="Shape 36"/>
          <p:cNvSpPr/>
          <p:nvPr/>
        </p:nvSpPr>
        <p:spPr>
          <a:xfrm>
            <a:off x="0" y="6324600"/>
            <a:ext cx="9144000" cy="534899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/>
        </p:nvSpPr>
        <p:spPr>
          <a:xfrm>
            <a:off x="0" y="-1438"/>
            <a:ext cx="9144000" cy="1525499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grpSp>
        <p:nvGrpSpPr>
          <p:cNvPr id="42" name="Shape 42"/>
          <p:cNvGrpSpPr/>
          <p:nvPr/>
        </p:nvGrpSpPr>
        <p:grpSpPr>
          <a:xfrm>
            <a:off x="0" y="-1438"/>
            <a:ext cx="649180" cy="6859503"/>
            <a:chOff x="0" y="-1438"/>
            <a:chExt cx="649180" cy="6859503"/>
          </a:xfrm>
        </p:grpSpPr>
        <p:sp>
          <p:nvSpPr>
            <p:cNvPr id="43" name="Shape 43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44" name="Shape 44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grpSp>
        <p:nvGrpSpPr>
          <p:cNvPr id="45" name="Shape 45"/>
          <p:cNvGrpSpPr/>
          <p:nvPr/>
        </p:nvGrpSpPr>
        <p:grpSpPr>
          <a:xfrm flipH="1">
            <a:off x="8494493" y="0"/>
            <a:ext cx="649180" cy="6859503"/>
            <a:chOff x="0" y="-1438"/>
            <a:chExt cx="649180" cy="6859503"/>
          </a:xfrm>
        </p:grpSpPr>
        <p:sp>
          <p:nvSpPr>
            <p:cNvPr id="46" name="Shape 46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47" name="Shape 47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sp>
        <p:nvSpPr>
          <p:cNvPr id="48" name="Shape 48"/>
          <p:cNvSpPr/>
          <p:nvPr/>
        </p:nvSpPr>
        <p:spPr>
          <a:xfrm>
            <a:off x="0" y="6324600"/>
            <a:ext cx="9144000" cy="534899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algn="l" rtl="0">
              <a:spcBef>
                <a:spcPts val="0"/>
              </a:spcBef>
              <a:buSzPct val="100000"/>
              <a:buFont typeface="Trebuchet MS"/>
              <a:buNone/>
              <a:defRPr sz="3600" b="1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/>
        </p:nvSpPr>
        <p:spPr>
          <a:xfrm>
            <a:off x="0" y="-1438"/>
            <a:ext cx="9144000" cy="1525499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grpSp>
        <p:nvGrpSpPr>
          <p:cNvPr id="52" name="Shape 52"/>
          <p:cNvGrpSpPr/>
          <p:nvPr/>
        </p:nvGrpSpPr>
        <p:grpSpPr>
          <a:xfrm>
            <a:off x="0" y="-1438"/>
            <a:ext cx="649180" cy="6859503"/>
            <a:chOff x="0" y="-1438"/>
            <a:chExt cx="649180" cy="6859503"/>
          </a:xfrm>
        </p:grpSpPr>
        <p:sp>
          <p:nvSpPr>
            <p:cNvPr id="53" name="Shape 53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54" name="Shape 54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grpSp>
        <p:nvGrpSpPr>
          <p:cNvPr id="55" name="Shape 55"/>
          <p:cNvGrpSpPr/>
          <p:nvPr/>
        </p:nvGrpSpPr>
        <p:grpSpPr>
          <a:xfrm flipH="1">
            <a:off x="8494493" y="0"/>
            <a:ext cx="649180" cy="6859503"/>
            <a:chOff x="0" y="-1438"/>
            <a:chExt cx="649180" cy="6859503"/>
          </a:xfrm>
        </p:grpSpPr>
        <p:sp>
          <p:nvSpPr>
            <p:cNvPr id="56" name="Shape 56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57" name="Shape 57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sp>
        <p:nvSpPr>
          <p:cNvPr id="58" name="Shape 58"/>
          <p:cNvSpPr/>
          <p:nvPr/>
        </p:nvSpPr>
        <p:spPr>
          <a:xfrm>
            <a:off x="0" y="6324600"/>
            <a:ext cx="9144000" cy="534899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1800">
                <a:solidFill>
                  <a:schemeClr val="lt2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1800">
                <a:solidFill>
                  <a:schemeClr val="lt2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1800">
                <a:solidFill>
                  <a:schemeClr val="lt2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1800">
                <a:solidFill>
                  <a:schemeClr val="lt2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1800">
                <a:solidFill>
                  <a:schemeClr val="lt2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1800">
                <a:solidFill>
                  <a:schemeClr val="lt2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66666"/>
              <a:buFont typeface="Arial"/>
              <a:buChar char="•"/>
              <a:defRPr sz="1800">
                <a:solidFill>
                  <a:schemeClr val="lt2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Courier New"/>
              <a:buChar char="o"/>
              <a:defRPr sz="1800">
                <a:solidFill>
                  <a:schemeClr val="lt2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ct val="100000"/>
              <a:buFont typeface="Wingdings"/>
              <a:buChar char="§"/>
              <a:defRPr sz="18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/>
          <p:nvPr/>
        </p:nvSpPr>
        <p:spPr>
          <a:xfrm>
            <a:off x="0" y="-1438"/>
            <a:ext cx="9144000" cy="1525499"/>
          </a:xfrm>
          <a:prstGeom prst="rect">
            <a:avLst/>
          </a:prstGeom>
          <a:solidFill>
            <a:schemeClr val="dk2">
              <a:alpha val="20000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  <p:grpSp>
        <p:nvGrpSpPr>
          <p:cNvPr id="62" name="Shape 62"/>
          <p:cNvGrpSpPr/>
          <p:nvPr/>
        </p:nvGrpSpPr>
        <p:grpSpPr>
          <a:xfrm>
            <a:off x="0" y="-1438"/>
            <a:ext cx="649180" cy="6859503"/>
            <a:chOff x="0" y="-1438"/>
            <a:chExt cx="649180" cy="6859503"/>
          </a:xfrm>
        </p:grpSpPr>
        <p:sp>
          <p:nvSpPr>
            <p:cNvPr id="63" name="Shape 63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64" name="Shape 64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grpSp>
        <p:nvGrpSpPr>
          <p:cNvPr id="65" name="Shape 65"/>
          <p:cNvGrpSpPr/>
          <p:nvPr/>
        </p:nvGrpSpPr>
        <p:grpSpPr>
          <a:xfrm flipH="1">
            <a:off x="8494493" y="0"/>
            <a:ext cx="649180" cy="6859503"/>
            <a:chOff x="0" y="-1438"/>
            <a:chExt cx="649180" cy="6859503"/>
          </a:xfrm>
        </p:grpSpPr>
        <p:sp>
          <p:nvSpPr>
            <p:cNvPr id="66" name="Shape 66"/>
            <p:cNvSpPr/>
            <p:nvPr/>
          </p:nvSpPr>
          <p:spPr>
            <a:xfrm>
              <a:off x="0" y="-1438"/>
              <a:ext cx="649180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  <p:sp>
          <p:nvSpPr>
            <p:cNvPr id="67" name="Shape 67"/>
            <p:cNvSpPr/>
            <p:nvPr/>
          </p:nvSpPr>
          <p:spPr>
            <a:xfrm>
              <a:off x="0" y="0"/>
              <a:ext cx="500331" cy="6858065"/>
            </a:xfrm>
            <a:custGeom>
              <a:avLst/>
              <a:gdLst/>
              <a:ahLst/>
              <a:cxnLst/>
              <a:rect l="0" t="0" r="0" b="0"/>
              <a:pathLst>
                <a:path w="500332" h="6875253" extrusionOk="0">
                  <a:moveTo>
                    <a:pt x="0" y="0"/>
                  </a:moveTo>
                  <a:lnTo>
                    <a:pt x="500332" y="0"/>
                  </a:lnTo>
                  <a:lnTo>
                    <a:pt x="301925" y="6875253"/>
                  </a:lnTo>
                  <a:lnTo>
                    <a:pt x="0" y="6875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2">
                <a:alpha val="9803"/>
              </a:schemeClr>
            </a:solidFill>
            <a:ln>
              <a:noFill/>
            </a:ln>
          </p:spPr>
          <p:txBody>
            <a:bodyPr lIns="91425" tIns="45700" rIns="91425" bIns="45700" anchor="ctr" anchorCtr="0">
              <a:spAutoFit/>
            </a:bodyPr>
            <a:lstStyle/>
            <a:p>
              <a:endParaRPr/>
            </a:p>
          </p:txBody>
        </p:sp>
      </p:grpSp>
      <p:sp>
        <p:nvSpPr>
          <p:cNvPr id="68" name="Shape 68"/>
          <p:cNvSpPr/>
          <p:nvPr/>
        </p:nvSpPr>
        <p:spPr>
          <a:xfrm>
            <a:off x="0" y="6324600"/>
            <a:ext cx="9144000" cy="534899"/>
          </a:xfrm>
          <a:prstGeom prst="rect">
            <a:avLst/>
          </a:prstGeom>
          <a:solidFill>
            <a:schemeClr val="dk1">
              <a:alpha val="14901"/>
            </a:schemeClr>
          </a:solidFill>
          <a:ln>
            <a:noFill/>
          </a:ln>
        </p:spPr>
        <p:txBody>
          <a:bodyPr lIns="91425" tIns="45700" rIns="91425" bIns="45700" anchor="ctr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dk2"/>
            </a:gs>
            <a:gs pos="100000">
              <a:schemeClr val="dk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0" indent="228600" algn="l" rtl="0">
              <a:spcBef>
                <a:spcPts val="0"/>
              </a:spcBef>
              <a:buClr>
                <a:schemeClr val="lt2"/>
              </a:buClr>
              <a:buSzPct val="100000"/>
              <a:buFont typeface="Trebuchet MS"/>
              <a:buNone/>
              <a:defRPr sz="3600" b="1" i="0" u="none" strike="noStrike" cap="none" baseline="0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lt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marL="742950" indent="-285750" algn="l" rtl="0">
              <a:spcBef>
                <a:spcPts val="480"/>
              </a:spcBef>
              <a:buClr>
                <a:schemeClr val="lt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143000" indent="-228600" algn="l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600200" indent="-228600" algn="l" rtl="0">
              <a:spcBef>
                <a:spcPts val="360"/>
              </a:spcBef>
              <a:buClr>
                <a:schemeClr val="lt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057400" indent="-228600" algn="l" rtl="0">
              <a:spcBef>
                <a:spcPts val="360"/>
              </a:spcBef>
              <a:buClr>
                <a:schemeClr val="lt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2514600" indent="-228600" algn="l" rtl="0">
              <a:spcBef>
                <a:spcPts val="360"/>
              </a:spcBef>
              <a:buClr>
                <a:schemeClr val="lt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2971800" indent="-228600" algn="l" rtl="0">
              <a:spcBef>
                <a:spcPts val="360"/>
              </a:spcBef>
              <a:buClr>
                <a:schemeClr val="lt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3429000" indent="-228600" algn="l" rtl="0">
              <a:spcBef>
                <a:spcPts val="360"/>
              </a:spcBef>
              <a:buClr>
                <a:schemeClr val="lt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3886200" indent="-228600" algn="l" rtl="0">
              <a:spcBef>
                <a:spcPts val="360"/>
              </a:spcBef>
              <a:buClr>
                <a:schemeClr val="lt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ctrTitle"/>
          </p:nvPr>
        </p:nvSpPr>
        <p:spPr>
          <a:xfrm>
            <a:off x="685800" y="2090913"/>
            <a:ext cx="7772400" cy="1650599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Diseases caused by Fungi</a:t>
            </a:r>
          </a:p>
        </p:txBody>
      </p:sp>
      <p:sp>
        <p:nvSpPr>
          <p:cNvPr id="71" name="Shape 71"/>
          <p:cNvSpPr txBox="1">
            <a:spLocks noGrp="1"/>
          </p:cNvSpPr>
          <p:nvPr>
            <p:ph type="subTitle" idx="1"/>
          </p:nvPr>
        </p:nvSpPr>
        <p:spPr>
          <a:xfrm>
            <a:off x="685800" y="3886200"/>
            <a:ext cx="7772400" cy="8780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Human &amp; Animal 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Human diseases </a:t>
            </a:r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Although most fungal diseases are common with plants and animals, there are several fungi associated with humans.</a:t>
            </a:r>
          </a:p>
          <a:p>
            <a:endParaRPr lang="en"/>
          </a:p>
          <a:p>
            <a:pPr lvl="0" rtl="0">
              <a:buNone/>
            </a:pPr>
            <a:r>
              <a:rPr lang="en"/>
              <a:t>1. Athlete's Foot</a:t>
            </a:r>
          </a:p>
          <a:p>
            <a:pPr marL="914400" lvl="1" indent="-381000" rtl="0">
              <a:buClr>
                <a:schemeClr val="lt1"/>
              </a:buClr>
              <a:buSzPct val="80000"/>
              <a:buFont typeface="Courier New"/>
              <a:buChar char="o"/>
            </a:pPr>
            <a:r>
              <a:rPr lang="en"/>
              <a:t>caused by deuteromycetes (imperfect fungi)</a:t>
            </a:r>
          </a:p>
          <a:p>
            <a:pPr marL="914400" lvl="1" indent="-381000" rtl="0">
              <a:buClr>
                <a:schemeClr val="lt1"/>
              </a:buClr>
              <a:buSzPct val="80000"/>
              <a:buFont typeface="Courier New"/>
              <a:buChar char="o"/>
            </a:pPr>
            <a:r>
              <a:rPr lang="en"/>
              <a:t>forms a mycelium directly within the outer layers of the skin, where spores are released from </a:t>
            </a:r>
          </a:p>
          <a:p>
            <a:pPr marL="914400" lvl="1" indent="-381000" rtl="0">
              <a:buClr>
                <a:schemeClr val="lt1"/>
              </a:buClr>
              <a:buSzPct val="80000"/>
              <a:buFont typeface="Courier New"/>
              <a:buChar char="o"/>
            </a:pPr>
            <a:r>
              <a:rPr lang="en"/>
              <a:t>this looks like a red welt (yuck) </a:t>
            </a:r>
          </a:p>
          <a:p>
            <a:endParaRPr lang="en"/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457200" y="7496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2. Ringworm</a:t>
            </a:r>
          </a:p>
          <a:p>
            <a:pPr marL="914400" lvl="1" indent="-381000" rtl="0">
              <a:buClr>
                <a:schemeClr val="lt1"/>
              </a:buClr>
              <a:buSzPct val="80000"/>
              <a:buFont typeface="Courier New"/>
              <a:buChar char="o"/>
            </a:pPr>
            <a:r>
              <a:rPr lang="en"/>
              <a:t>caused by the same fungi that causes athlete's foot</a:t>
            </a:r>
          </a:p>
          <a:p>
            <a:pPr marL="914400" lvl="1" indent="-381000" rtl="0">
              <a:buClr>
                <a:schemeClr val="lt1"/>
              </a:buClr>
              <a:buSzPct val="80000"/>
              <a:buFont typeface="Courier New"/>
              <a:buChar char="o"/>
            </a:pPr>
            <a:r>
              <a:rPr lang="en"/>
              <a:t>spread by spores</a:t>
            </a:r>
          </a:p>
          <a:p>
            <a:pPr marL="914400" lvl="1" indent="-381000" rtl="0">
              <a:buClr>
                <a:schemeClr val="lt1"/>
              </a:buClr>
              <a:buSzPct val="80000"/>
              <a:buFont typeface="Courier New"/>
              <a:buChar char="o"/>
            </a:pPr>
            <a:r>
              <a:rPr lang="en"/>
              <a:t>both athlete's foot and ringworm can be destroyed by fungicides.</a:t>
            </a:r>
          </a:p>
          <a:p>
            <a:pPr lvl="0" rtl="0">
              <a:buNone/>
            </a:pPr>
            <a:r>
              <a:rPr lang="en"/>
              <a:t>3. Infections</a:t>
            </a:r>
          </a:p>
          <a:p>
            <a:pPr marL="914400" lvl="1" indent="-381000" rtl="0">
              <a:buClr>
                <a:schemeClr val="lt1"/>
              </a:buClr>
              <a:buSzPct val="80000"/>
              <a:buFont typeface="Courier New"/>
              <a:buChar char="o"/>
            </a:pPr>
            <a:r>
              <a:rPr lang="en"/>
              <a:t>caused by Candida albicans, a type of yeast</a:t>
            </a:r>
          </a:p>
          <a:p>
            <a:pPr marL="914400" lvl="1" indent="-381000" rtl="0">
              <a:buClr>
                <a:schemeClr val="lt1"/>
              </a:buClr>
              <a:buSzPct val="80000"/>
              <a:buFont typeface="Courier New"/>
              <a:buChar char="o"/>
            </a:pPr>
            <a:r>
              <a:rPr lang="en"/>
              <a:t>stuited to live in humans, where the enviroment is warm </a:t>
            </a:r>
          </a:p>
          <a:p>
            <a:pPr marL="914400" lvl="1" indent="-381000" rtl="0">
              <a:buClr>
                <a:schemeClr val="lt1"/>
              </a:buClr>
              <a:buSzPct val="80000"/>
              <a:buFont typeface="Courier New"/>
              <a:buChar char="o"/>
            </a:pPr>
            <a:r>
              <a:rPr lang="en"/>
              <a:t>antibiotics as opposed to anti-fungal medication is used to kill the fungi 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yeast </a:t>
            </a:r>
          </a:p>
        </p:txBody>
      </p:sp>
      <p:sp>
        <p:nvSpPr>
          <p:cNvPr id="88" name="Shape 88"/>
          <p:cNvSpPr/>
          <p:nvPr/>
        </p:nvSpPr>
        <p:spPr>
          <a:xfrm>
            <a:off x="2190750" y="1047750"/>
            <a:ext cx="4762500" cy="47625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xmlns:p14="http://schemas.microsoft.com/office/powerpoint/2010/main"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 lvl="0" rtl="0">
              <a:buNone/>
            </a:pPr>
            <a:r>
              <a:rPr lang="en"/>
              <a:t>Animal Diseases</a:t>
            </a:r>
          </a:p>
        </p:txBody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lvl="0" rtl="0">
              <a:buNone/>
            </a:pPr>
            <a:r>
              <a:rPr lang="en"/>
              <a:t>Diseases in humans have their concequenses, but do not even come near to the damage done by a fungi called Cordyceps lloydii.</a:t>
            </a:r>
          </a:p>
          <a:p>
            <a:pPr marL="914400" lvl="1" indent="-381000" rtl="0">
              <a:buClr>
                <a:schemeClr val="lt1"/>
              </a:buClr>
              <a:buSzPct val="80000"/>
              <a:buFont typeface="Courier New"/>
              <a:buChar char="o"/>
            </a:pPr>
            <a:r>
              <a:rPr lang="en"/>
              <a:t>microscopic spores are lodged into the animal (the TB uses an ant for example)</a:t>
            </a:r>
          </a:p>
          <a:p>
            <a:pPr marL="914400" lvl="1" indent="-381000" rtl="0">
              <a:buClr>
                <a:schemeClr val="lt1"/>
              </a:buClr>
              <a:buSzPct val="80000"/>
              <a:buFont typeface="Courier New"/>
              <a:buChar char="o"/>
            </a:pPr>
            <a:r>
              <a:rPr lang="en"/>
              <a:t>here, they germinate and produce enzymes that multiply in the ant's blood.</a:t>
            </a:r>
          </a:p>
          <a:p>
            <a:pPr marL="914400" lvl="1" indent="-381000" rtl="0">
              <a:buClr>
                <a:schemeClr val="lt1"/>
              </a:buClr>
              <a:buSzPct val="80000"/>
              <a:buFont typeface="Courier New"/>
              <a:buChar char="o"/>
            </a:pPr>
            <a:r>
              <a:rPr lang="en"/>
              <a:t>it then digests all of the ant's cells, killing it :(</a:t>
            </a:r>
          </a:p>
          <a:p>
            <a:pPr marL="914400" lvl="1" indent="-381000" rtl="0">
              <a:buClr>
                <a:schemeClr val="lt1"/>
              </a:buClr>
              <a:buSzPct val="80000"/>
              <a:buFont typeface="Courier New"/>
              <a:buChar char="o"/>
            </a:pPr>
            <a:r>
              <a:rPr lang="en"/>
              <a:t>the fungi, that looks like a mushroom, then grows to its full size and releases spores - the cycle starts again </a:t>
            </a:r>
          </a:p>
          <a:p>
            <a:endParaRPr lang="en"/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YAY FUNGI!</a:t>
            </a:r>
          </a:p>
        </p:txBody>
      </p:sp>
      <p:sp>
        <p:nvSpPr>
          <p:cNvPr id="100" name="Shape 100"/>
          <p:cNvSpPr/>
          <p:nvPr/>
        </p:nvSpPr>
        <p:spPr>
          <a:xfrm>
            <a:off x="2115320" y="1587707"/>
            <a:ext cx="4913358" cy="368258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xmlns:p14="http://schemas.microsoft.com/office/powerpoint/2010/main" spd="slow">
    <p:cut/>
  </p:transition>
</p:sld>
</file>

<file path=ppt/theme/theme1.xml><?xml version="1.0" encoding="utf-8"?>
<a:theme xmlns:a="http://schemas.openxmlformats.org/drawingml/2006/main">
  <a:themeElements>
    <a:clrScheme name="Custom 439">
      <a:dk1>
        <a:srgbClr val="000000"/>
      </a:dk1>
      <a:lt1>
        <a:srgbClr val="FFFFFF"/>
      </a:lt1>
      <a:dk2>
        <a:srgbClr val="5C6E95"/>
      </a:dk2>
      <a:lt2>
        <a:srgbClr val="ACB4C2"/>
      </a:lt2>
      <a:accent1>
        <a:srgbClr val="667E50"/>
      </a:accent1>
      <a:accent2>
        <a:srgbClr val="CFBF73"/>
      </a:accent2>
      <a:accent3>
        <a:srgbClr val="8C7C82"/>
      </a:accent3>
      <a:accent4>
        <a:srgbClr val="9ABF87"/>
      </a:accent4>
      <a:accent5>
        <a:srgbClr val="CF9462"/>
      </a:accent5>
      <a:accent6>
        <a:srgbClr val="A25642"/>
      </a:accent6>
      <a:hlink>
        <a:srgbClr val="5173A5"/>
      </a:hlink>
      <a:folHlink>
        <a:srgbClr val="68728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</Words>
  <Application>Microsoft Macintosh PowerPoint</Application>
  <PresentationFormat>On-screen Show (4:3)</PresentationFormat>
  <Paragraphs>25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/>
      <vt:lpstr>Diseases caused by Fungi</vt:lpstr>
      <vt:lpstr>Human diseases </vt:lpstr>
      <vt:lpstr>PowerPoint Presentation</vt:lpstr>
      <vt:lpstr>PowerPoint Presentation</vt:lpstr>
      <vt:lpstr>Animal Diseases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Diseases caused by Fungi</dc:title>
  <cp:lastModifiedBy>Theresa Kwan</cp:lastModifiedBy>
  <cp:revision>1</cp:revision>
  <dcterms:modified xsi:type="dcterms:W3CDTF">2012-12-06T19:50:55Z</dcterms:modified>
</cp:coreProperties>
</file>